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14"/>
  </p:notesMasterIdLst>
  <p:sldIdLst>
    <p:sldId id="328" r:id="rId2"/>
    <p:sldId id="334" r:id="rId3"/>
    <p:sldId id="330" r:id="rId4"/>
    <p:sldId id="317" r:id="rId5"/>
    <p:sldId id="331" r:id="rId6"/>
    <p:sldId id="327" r:id="rId7"/>
    <p:sldId id="332" r:id="rId8"/>
    <p:sldId id="333" r:id="rId9"/>
    <p:sldId id="335" r:id="rId10"/>
    <p:sldId id="316" r:id="rId11"/>
    <p:sldId id="329" r:id="rId12"/>
    <p:sldId id="336" r:id="rId13"/>
  </p:sldIdLst>
  <p:sldSz cx="9144000" cy="6858000" type="screen4x3"/>
  <p:notesSz cx="6858000" cy="9144000"/>
  <p:custDataLst>
    <p:tags r:id="rId15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iel Smit" initials="MS" lastIdx="5" clrIdx="0"/>
  <p:cmAuthor id="1" name="Vries, Sander de" initials="SdV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4BDF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397070-EDB6-48EB-A9C9-F7B27DCF2A70}" v="9" dt="2020-06-09T09:29:59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60" autoAdjust="0"/>
  </p:normalViewPr>
  <p:slideViewPr>
    <p:cSldViewPr>
      <p:cViewPr varScale="1">
        <p:scale>
          <a:sx n="72" d="100"/>
          <a:sy n="72" d="100"/>
        </p:scale>
        <p:origin x="56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" userId="26a08f2c-01df-42fd-8b2e-f6be77dec936" providerId="ADAL" clId="{65397070-EDB6-48EB-A9C9-F7B27DCF2A70}"/>
    <pc:docChg chg="modSld sldOrd">
      <pc:chgData name="Johan" userId="26a08f2c-01df-42fd-8b2e-f6be77dec936" providerId="ADAL" clId="{65397070-EDB6-48EB-A9C9-F7B27DCF2A70}" dt="2020-06-02T10:49:52.892" v="22" actId="113"/>
      <pc:docMkLst>
        <pc:docMk/>
      </pc:docMkLst>
      <pc:sldChg chg="ord">
        <pc:chgData name="Johan" userId="26a08f2c-01df-42fd-8b2e-f6be77dec936" providerId="ADAL" clId="{65397070-EDB6-48EB-A9C9-F7B27DCF2A70}" dt="2020-06-02T10:13:09.942" v="1"/>
        <pc:sldMkLst>
          <pc:docMk/>
          <pc:sldMk cId="0" sldId="316"/>
        </pc:sldMkLst>
      </pc:sldChg>
      <pc:sldChg chg="modSp ord">
        <pc:chgData name="Johan" userId="26a08f2c-01df-42fd-8b2e-f6be77dec936" providerId="ADAL" clId="{65397070-EDB6-48EB-A9C9-F7B27DCF2A70}" dt="2020-06-02T10:48:44.743" v="18" actId="113"/>
        <pc:sldMkLst>
          <pc:docMk/>
          <pc:sldMk cId="0" sldId="317"/>
        </pc:sldMkLst>
        <pc:spChg chg="mod">
          <ac:chgData name="Johan" userId="26a08f2c-01df-42fd-8b2e-f6be77dec936" providerId="ADAL" clId="{65397070-EDB6-48EB-A9C9-F7B27DCF2A70}" dt="2020-06-02T10:48:44.743" v="18" actId="113"/>
          <ac:spMkLst>
            <pc:docMk/>
            <pc:sldMk cId="0" sldId="317"/>
            <ac:spMk id="11268" creationId="{00000000-0000-0000-0000-000000000000}"/>
          </ac:spMkLst>
        </pc:spChg>
      </pc:sldChg>
      <pc:sldChg chg="ord">
        <pc:chgData name="Johan" userId="26a08f2c-01df-42fd-8b2e-f6be77dec936" providerId="ADAL" clId="{65397070-EDB6-48EB-A9C9-F7B27DCF2A70}" dt="2020-06-02T10:13:37.182" v="9"/>
        <pc:sldMkLst>
          <pc:docMk/>
          <pc:sldMk cId="0" sldId="327"/>
        </pc:sldMkLst>
      </pc:sldChg>
      <pc:sldChg chg="ord">
        <pc:chgData name="Johan" userId="26a08f2c-01df-42fd-8b2e-f6be77dec936" providerId="ADAL" clId="{65397070-EDB6-48EB-A9C9-F7B27DCF2A70}" dt="2020-06-02T10:13:15.972" v="3"/>
        <pc:sldMkLst>
          <pc:docMk/>
          <pc:sldMk cId="2761343834" sldId="330"/>
        </pc:sldMkLst>
      </pc:sldChg>
      <pc:sldChg chg="modSp ord">
        <pc:chgData name="Johan" userId="26a08f2c-01df-42fd-8b2e-f6be77dec936" providerId="ADAL" clId="{65397070-EDB6-48EB-A9C9-F7B27DCF2A70}" dt="2020-06-02T10:49:25.716" v="21" actId="113"/>
        <pc:sldMkLst>
          <pc:docMk/>
          <pc:sldMk cId="1116491284" sldId="331"/>
        </pc:sldMkLst>
        <pc:spChg chg="mod">
          <ac:chgData name="Johan" userId="26a08f2c-01df-42fd-8b2e-f6be77dec936" providerId="ADAL" clId="{65397070-EDB6-48EB-A9C9-F7B27DCF2A70}" dt="2020-06-02T10:49:25.716" v="21" actId="113"/>
          <ac:spMkLst>
            <pc:docMk/>
            <pc:sldMk cId="1116491284" sldId="331"/>
            <ac:spMk id="11268" creationId="{00000000-0000-0000-0000-000000000000}"/>
          </ac:spMkLst>
        </pc:spChg>
      </pc:sldChg>
      <pc:sldChg chg="modSp ord">
        <pc:chgData name="Johan" userId="26a08f2c-01df-42fd-8b2e-f6be77dec936" providerId="ADAL" clId="{65397070-EDB6-48EB-A9C9-F7B27DCF2A70}" dt="2020-06-02T10:49:52.892" v="22" actId="113"/>
        <pc:sldMkLst>
          <pc:docMk/>
          <pc:sldMk cId="369365720" sldId="332"/>
        </pc:sldMkLst>
        <pc:spChg chg="mod">
          <ac:chgData name="Johan" userId="26a08f2c-01df-42fd-8b2e-f6be77dec936" providerId="ADAL" clId="{65397070-EDB6-48EB-A9C9-F7B27DCF2A70}" dt="2020-06-02T10:49:52.892" v="22" actId="113"/>
          <ac:spMkLst>
            <pc:docMk/>
            <pc:sldMk cId="369365720" sldId="332"/>
            <ac:spMk id="11268" creationId="{00000000-0000-0000-0000-000000000000}"/>
          </ac:spMkLst>
        </pc:spChg>
      </pc:sldChg>
      <pc:sldChg chg="ord">
        <pc:chgData name="Johan" userId="26a08f2c-01df-42fd-8b2e-f6be77dec936" providerId="ADAL" clId="{65397070-EDB6-48EB-A9C9-F7B27DCF2A70}" dt="2020-06-02T10:13:54.652" v="13"/>
        <pc:sldMkLst>
          <pc:docMk/>
          <pc:sldMk cId="4083507945" sldId="333"/>
        </pc:sldMkLst>
      </pc:sldChg>
      <pc:sldChg chg="ord">
        <pc:chgData name="Johan" userId="26a08f2c-01df-42fd-8b2e-f6be77dec936" providerId="ADAL" clId="{65397070-EDB6-48EB-A9C9-F7B27DCF2A70}" dt="2020-06-02T10:14:26.670" v="15"/>
        <pc:sldMkLst>
          <pc:docMk/>
          <pc:sldMk cId="1524376987" sldId="335"/>
        </pc:sldMkLst>
      </pc:sldChg>
    </pc:docChg>
  </pc:docChgLst>
  <pc:docChgLst>
    <pc:chgData name="Bijnen, JAM (Johan)" userId="26a08f2c-01df-42fd-8b2e-f6be77dec936" providerId="ADAL" clId="{65397070-EDB6-48EB-A9C9-F7B27DCF2A70}"/>
    <pc:docChg chg="custSel addSld modSld">
      <pc:chgData name="Bijnen, JAM (Johan)" userId="26a08f2c-01df-42fd-8b2e-f6be77dec936" providerId="ADAL" clId="{65397070-EDB6-48EB-A9C9-F7B27DCF2A70}" dt="2020-06-09T09:30:26.823" v="6" actId="14100"/>
      <pc:docMkLst>
        <pc:docMk/>
      </pc:docMkLst>
      <pc:sldChg chg="addSp delSp modSp new mod">
        <pc:chgData name="Bijnen, JAM (Johan)" userId="26a08f2c-01df-42fd-8b2e-f6be77dec936" providerId="ADAL" clId="{65397070-EDB6-48EB-A9C9-F7B27DCF2A70}" dt="2020-06-09T09:30:26.823" v="6" actId="14100"/>
        <pc:sldMkLst>
          <pc:docMk/>
          <pc:sldMk cId="1038062077" sldId="336"/>
        </pc:sldMkLst>
        <pc:picChg chg="add mod modCrop">
          <ac:chgData name="Bijnen, JAM (Johan)" userId="26a08f2c-01df-42fd-8b2e-f6be77dec936" providerId="ADAL" clId="{65397070-EDB6-48EB-A9C9-F7B27DCF2A70}" dt="2020-06-09T09:30:26.823" v="6" actId="14100"/>
          <ac:picMkLst>
            <pc:docMk/>
            <pc:sldMk cId="1038062077" sldId="336"/>
            <ac:picMk id="3" creationId="{5ED3F6C8-AC9E-4942-BDE7-8615E5FCA5DD}"/>
          </ac:picMkLst>
        </pc:picChg>
        <pc:cxnChg chg="add del mod">
          <ac:chgData name="Bijnen, JAM (Johan)" userId="26a08f2c-01df-42fd-8b2e-f6be77dec936" providerId="ADAL" clId="{65397070-EDB6-48EB-A9C9-F7B27DCF2A70}" dt="2020-06-09T09:29:58.996" v="2" actId="478"/>
          <ac:cxnSpMkLst>
            <pc:docMk/>
            <pc:sldMk cId="1038062077" sldId="336"/>
            <ac:cxnSpMk id="2" creationId="{59199A00-0A51-44E6-8139-1BA8C9614FA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FD477E-171E-4AC3-AE9E-E045891DBEB9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5E77656-9ACA-400C-A85D-1508423E2FA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87828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7412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B59C192-DFF5-4FDF-8C86-3D7771F59DBF}" type="slidenum">
              <a:rPr lang="nl-NL" altLang="nl-NL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nl-NL" altLang="nl-N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0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8436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5F332C8-B95A-4A20-A6C6-2262EA5A2117}" type="slidenum">
              <a:rPr lang="nl-NL" altLang="nl-NL" sz="1200">
                <a:latin typeface="Calibri" panose="020F0502020204030204" pitchFamily="34" charset="0"/>
              </a:rPr>
              <a:pPr algn="r" eaLnBrk="1" hangingPunct="1"/>
              <a:t>4</a:t>
            </a:fld>
            <a:endParaRPr lang="nl-NL" altLang="nl-N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75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8436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5F332C8-B95A-4A20-A6C6-2262EA5A2117}" type="slidenum">
              <a:rPr lang="nl-NL" altLang="nl-NL" sz="1200">
                <a:latin typeface="Calibri" panose="020F0502020204030204" pitchFamily="34" charset="0"/>
              </a:rPr>
              <a:pPr algn="r" eaLnBrk="1" hangingPunct="1"/>
              <a:t>5</a:t>
            </a:fld>
            <a:endParaRPr lang="nl-NL" altLang="nl-N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4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8436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5F332C8-B95A-4A20-A6C6-2262EA5A2117}" type="slidenum">
              <a:rPr lang="nl-NL" altLang="nl-NL" sz="1200">
                <a:latin typeface="Calibri" panose="020F0502020204030204" pitchFamily="34" charset="0"/>
              </a:rPr>
              <a:pPr algn="r" eaLnBrk="1" hangingPunct="1"/>
              <a:t>7</a:t>
            </a:fld>
            <a:endParaRPr lang="nl-NL" altLang="nl-N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32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8436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5F332C8-B95A-4A20-A6C6-2262EA5A2117}" type="slidenum">
              <a:rPr lang="nl-NL" altLang="nl-NL" sz="1200">
                <a:latin typeface="Calibri" panose="020F0502020204030204" pitchFamily="34" charset="0"/>
              </a:rPr>
              <a:pPr algn="r" eaLnBrk="1" hangingPunct="1"/>
              <a:t>8</a:t>
            </a:fld>
            <a:endParaRPr lang="nl-NL" altLang="nl-N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63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8436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5F332C8-B95A-4A20-A6C6-2262EA5A2117}" type="slidenum">
              <a:rPr lang="nl-NL" altLang="nl-NL" sz="1200">
                <a:latin typeface="Calibri" panose="020F0502020204030204" pitchFamily="34" charset="0"/>
              </a:rPr>
              <a:pPr algn="r" eaLnBrk="1" hangingPunct="1"/>
              <a:t>9</a:t>
            </a:fld>
            <a:endParaRPr lang="nl-NL" altLang="nl-N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37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7412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B59C192-DFF5-4FDF-8C86-3D7771F59DBF}" type="slidenum">
              <a:rPr lang="nl-NL" altLang="nl-NL" sz="1200">
                <a:latin typeface="Calibri" panose="020F0502020204030204" pitchFamily="34" charset="0"/>
              </a:rPr>
              <a:pPr algn="r" eaLnBrk="1" hangingPunct="1"/>
              <a:t>10</a:t>
            </a:fld>
            <a:endParaRPr lang="nl-NL" altLang="nl-N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50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6388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611FC8-7173-436A-B5DF-3766ADBCD316}" type="slidenum">
              <a:rPr lang="nl-NL" altLang="nl-NL" sz="1200">
                <a:latin typeface="Calibri" panose="020F0502020204030204" pitchFamily="34" charset="0"/>
              </a:rPr>
              <a:pPr algn="r" eaLnBrk="1" hangingPunct="1"/>
              <a:t>11</a:t>
            </a:fld>
            <a:endParaRPr lang="nl-NL" altLang="nl-N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5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A1E9-227B-47C5-BB0E-E5B56BDCBFA9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1920E-3A46-4A95-A983-AB8AFEB27E5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90263634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14FFA-A322-4A78-BA8C-7F35FA49CC8B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96B43-E290-49EC-9986-F2B032413AB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66562200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2D1F-3F4C-42B6-BD37-85EF0B0505A0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FCC9B-9752-4FD8-8ED3-FC8EAAA2E9B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0514637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5BB75-EBCE-44D3-9F7C-84586E924F82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ACB2B-953B-4391-8C6B-2FBD42A3BC1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08045093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D3B75-D53B-48B9-AF38-4CD8EF98C93A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0FAA6-B041-4608-9BC5-A8671D1D5DA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78367505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AE11D-8B21-4AD5-AC6A-CF78D1B5904E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0B45C-621A-4BF5-B36E-141A8B6F75F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78171027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4F7F9-DBC5-4E3E-BCB7-D5C14B758F2F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A9CBF-C19B-4E10-8B7C-A303B9755AF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11393578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1E581-8A54-4C1F-B89F-8D6CCDE5430D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8D81-A6CD-48FC-B36D-902EE420B4E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5659811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526FE-F9E1-44A3-B16F-45E2E57D1C5B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400BF-7C0B-4A08-B157-447F992059F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22981339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5DE21-170F-4C1A-B670-7EEF25101B31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2DD3E-1B32-4C7A-A3B2-877065D7569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2596684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B4424-13A0-4A30-B26A-86653661D25B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D7D2B7-3BC9-469D-A47B-6D5B23CF111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0504724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9F6A80-505D-4BD7-A152-F90296369A92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D6B8A6-101A-46BE-993A-9D286F86E13E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9" r:id="rId2"/>
    <p:sldLayoutId id="2147483818" r:id="rId3"/>
    <p:sldLayoutId id="2147483817" r:id="rId4"/>
    <p:sldLayoutId id="2147483816" r:id="rId5"/>
    <p:sldLayoutId id="2147483815" r:id="rId6"/>
    <p:sldLayoutId id="2147483814" r:id="rId7"/>
    <p:sldLayoutId id="2147483813" r:id="rId8"/>
    <p:sldLayoutId id="2147483812" r:id="rId9"/>
    <p:sldLayoutId id="2147483811" r:id="rId10"/>
    <p:sldLayoutId id="214748381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04175" cy="1143000"/>
          </a:xfrm>
        </p:spPr>
        <p:txBody>
          <a:bodyPr/>
          <a:lstStyle/>
          <a:p>
            <a:pPr eaLnBrk="1" hangingPunct="1"/>
            <a:r>
              <a:rPr lang="nl-NL" altLang="nl-NL" sz="4000" dirty="0">
                <a:solidFill>
                  <a:srgbClr val="54BD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§7.1 Wat doet de overheid?</a:t>
            </a:r>
          </a:p>
        </p:txBody>
      </p:sp>
      <p:sp>
        <p:nvSpPr>
          <p:cNvPr id="13314" name="Tijdelijke aanduiding voor inhoud 8"/>
          <p:cNvSpPr>
            <a:spLocks noGrp="1"/>
          </p:cNvSpPr>
          <p:nvPr>
            <p:ph idx="1"/>
          </p:nvPr>
        </p:nvSpPr>
        <p:spPr>
          <a:xfrm>
            <a:off x="827088" y="2060575"/>
            <a:ext cx="7991475" cy="3562350"/>
          </a:xfrm>
        </p:spPr>
        <p:txBody>
          <a:bodyPr/>
          <a:lstStyle/>
          <a:p>
            <a:pPr marL="0" indent="-514350" eaLnBrk="1" hangingPunct="1">
              <a:buClr>
                <a:srgbClr val="92D050"/>
              </a:buClr>
              <a:buFont typeface="Arial" panose="020B0604020202020204" pitchFamily="34" charset="0"/>
              <a:buNone/>
            </a:pPr>
            <a:r>
              <a:rPr lang="nl-NL" altLang="nl-NL" dirty="0">
                <a:cs typeface="Arial" panose="020B0604020202020204" pitchFamily="34" charset="0"/>
              </a:rPr>
              <a:t>In deze </a:t>
            </a:r>
            <a:r>
              <a:rPr lang="nl-NL" altLang="nl-NL" dirty="0" err="1">
                <a:cs typeface="Arial" panose="020B0604020202020204" pitchFamily="34" charset="0"/>
              </a:rPr>
              <a:t>PowerPoint-presentatie</a:t>
            </a:r>
            <a:r>
              <a:rPr lang="nl-NL" altLang="nl-NL" dirty="0">
                <a:cs typeface="Arial" panose="020B0604020202020204" pitchFamily="34" charset="0"/>
              </a:rPr>
              <a:t> leer je:</a:t>
            </a:r>
          </a:p>
          <a:p>
            <a:r>
              <a:rPr lang="nl-NL" dirty="0"/>
              <a:t>welke overheden er zijn</a:t>
            </a:r>
          </a:p>
          <a:p>
            <a:r>
              <a:rPr lang="nl-NL" dirty="0"/>
              <a:t>wat de overheid doet voor de economie</a:t>
            </a:r>
          </a:p>
          <a:p>
            <a:r>
              <a:rPr lang="nl-NL" dirty="0"/>
              <a:t>hoe de overheid ons gedrag beïnvloedt</a:t>
            </a:r>
            <a:endParaRPr lang="nl-NL" dirty="0">
              <a:cs typeface="Arial" panose="020B0604020202020204" pitchFamily="34" charset="0"/>
            </a:endParaRPr>
          </a:p>
        </p:txBody>
      </p:sp>
      <p:sp>
        <p:nvSpPr>
          <p:cNvPr id="13316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nl-NL" sz="1000" dirty="0">
                <a:solidFill>
                  <a:srgbClr val="898989"/>
                </a:solidFill>
                <a:cs typeface="Arial" panose="020B0604020202020204" pitchFamily="34" charset="0"/>
              </a:rPr>
              <a:t>© Noordhoff Uitgevers 2015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061075"/>
            <a:ext cx="2009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6917774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nl-NL" altLang="nl-NL" sz="3600" dirty="0">
                <a:solidFill>
                  <a:srgbClr val="54BDF2"/>
                </a:solidFill>
              </a:rPr>
              <a:t>Lagere overheden</a:t>
            </a:r>
          </a:p>
        </p:txBody>
      </p:sp>
      <p:sp>
        <p:nvSpPr>
          <p:cNvPr id="10244" name="Tekstvak 10"/>
          <p:cNvSpPr txBox="1">
            <a:spLocks noChangeArrowheads="1"/>
          </p:cNvSpPr>
          <p:nvPr/>
        </p:nvSpPr>
        <p:spPr bwMode="auto">
          <a:xfrm>
            <a:off x="827088" y="2852738"/>
            <a:ext cx="79216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sz="2800">
              <a:latin typeface="Corbel" panose="020B0503020204020204" pitchFamily="34" charset="0"/>
            </a:endParaRPr>
          </a:p>
          <a:p>
            <a:pPr eaLnBrk="1" hangingPunct="1"/>
            <a:endParaRPr lang="nl-NL" altLang="nl-NL" sz="1800">
              <a:latin typeface="Corbel" panose="020B0503020204020204" pitchFamily="34" charset="0"/>
            </a:endParaRPr>
          </a:p>
        </p:txBody>
      </p:sp>
      <p:sp>
        <p:nvSpPr>
          <p:cNvPr id="10246" name="Rechthoek 9"/>
          <p:cNvSpPr>
            <a:spLocks noChangeArrowheads="1"/>
          </p:cNvSpPr>
          <p:nvPr/>
        </p:nvSpPr>
        <p:spPr bwMode="auto">
          <a:xfrm>
            <a:off x="741092" y="1268760"/>
            <a:ext cx="79216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nl-NL" altLang="nl-NL" sz="2800" i="1" dirty="0"/>
              <a:t>Provincies</a:t>
            </a:r>
            <a:r>
              <a:rPr lang="nl-NL" altLang="nl-NL" sz="2800" dirty="0"/>
              <a:t> hebben als belangrijkste taak te bepalen welke grond gebruikt mag worden voor huizen, bedrijven, recreatie en wegen (de infrastructuur).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nl-NL" altLang="nl-NL" sz="2800" i="1" dirty="0"/>
              <a:t>Waterschappen</a:t>
            </a:r>
            <a:r>
              <a:rPr lang="nl-NL" altLang="nl-NL" sz="2800" dirty="0"/>
              <a:t> beheren het water in hun gebied.</a:t>
            </a:r>
          </a:p>
          <a:p>
            <a:pPr eaLnBrk="1" hangingPunct="1">
              <a:buFontTx/>
              <a:buChar char="•"/>
            </a:pPr>
            <a:r>
              <a:rPr lang="nl-NL" altLang="nl-NL" sz="2800" dirty="0"/>
              <a:t>De </a:t>
            </a:r>
            <a:r>
              <a:rPr lang="nl-NL" altLang="nl-NL" sz="2800" i="1" dirty="0"/>
              <a:t>gemeente</a:t>
            </a:r>
            <a:r>
              <a:rPr lang="nl-NL" altLang="nl-NL" sz="2800" dirty="0"/>
              <a:t> regelt veel zaken waar je als inwoner direct mee te maken krijgt, zoals de uitgifte van een paspoort en het ophalen van huisvuil.</a:t>
            </a:r>
          </a:p>
        </p:txBody>
      </p:sp>
      <p:sp>
        <p:nvSpPr>
          <p:cNvPr id="10248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1000" dirty="0">
                <a:solidFill>
                  <a:srgbClr val="898989"/>
                </a:solidFill>
              </a:rPr>
              <a:t>© Noordhoff Uitgevers 2015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061075"/>
            <a:ext cx="2009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 idx="4294967295"/>
          </p:nvPr>
        </p:nvSpPr>
        <p:spPr>
          <a:xfrm>
            <a:off x="457200" y="549275"/>
            <a:ext cx="8229600" cy="1143000"/>
          </a:xfrm>
        </p:spPr>
        <p:txBody>
          <a:bodyPr anchor="t"/>
          <a:lstStyle/>
          <a:p>
            <a:pPr eaLnBrk="1" hangingPunct="1"/>
            <a:r>
              <a:rPr lang="nl-NL" altLang="nl-NL" sz="3600" dirty="0">
                <a:solidFill>
                  <a:srgbClr val="54BDF2"/>
                </a:solidFill>
              </a:rPr>
              <a:t>De gemeente</a:t>
            </a:r>
          </a:p>
        </p:txBody>
      </p:sp>
      <p:sp>
        <p:nvSpPr>
          <p:cNvPr id="9219" name="Tekstvak 4"/>
          <p:cNvSpPr txBox="1">
            <a:spLocks noChangeArrowheads="1"/>
          </p:cNvSpPr>
          <p:nvPr/>
        </p:nvSpPr>
        <p:spPr bwMode="auto">
          <a:xfrm>
            <a:off x="584200" y="1701913"/>
            <a:ext cx="76602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sz="2800" dirty="0"/>
              <a:t>De overheid die het dichtst bij je staat, is de </a:t>
            </a:r>
            <a:r>
              <a:rPr lang="nl-NL" sz="2800" i="1" dirty="0"/>
              <a:t>gemeente</a:t>
            </a:r>
            <a:r>
              <a:rPr lang="nl-NL" sz="2800" dirty="0"/>
              <a:t>. </a:t>
            </a:r>
          </a:p>
          <a:p>
            <a:r>
              <a:rPr lang="nl-NL" sz="2800" dirty="0"/>
              <a:t>De burgemeester en de wethouders (B&amp;W) besturen de gemeente. </a:t>
            </a:r>
          </a:p>
          <a:p>
            <a:r>
              <a:rPr lang="nl-NL" sz="2800" dirty="0"/>
              <a:t>De gemeenteraad moet hun plannen goedkeuren en controleren of ze goed uitgevoerd worden. </a:t>
            </a:r>
          </a:p>
          <a:p>
            <a:r>
              <a:rPr lang="nl-NL" sz="2800" dirty="0"/>
              <a:t>De gemeenteraad wordt democratisch gekozen door de bevolking.</a:t>
            </a:r>
            <a:endParaRPr lang="nl-NL" altLang="nl-NL" sz="2800" dirty="0"/>
          </a:p>
        </p:txBody>
      </p:sp>
      <p:sp>
        <p:nvSpPr>
          <p:cNvPr id="9222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1000" dirty="0">
                <a:solidFill>
                  <a:srgbClr val="898989"/>
                </a:solidFill>
              </a:rPr>
              <a:t>© Noordhoff Uitgevers 2015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061075"/>
            <a:ext cx="2009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80947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ED3F6C8-AC9E-4942-BDE7-8615E5FCA5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9051" r="1468" b="44766"/>
          <a:stretch/>
        </p:blipFill>
        <p:spPr>
          <a:xfrm>
            <a:off x="611560" y="-15063"/>
            <a:ext cx="8223459" cy="685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62077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04175" cy="1143000"/>
          </a:xfrm>
        </p:spPr>
        <p:txBody>
          <a:bodyPr/>
          <a:lstStyle/>
          <a:p>
            <a:pPr eaLnBrk="1" hangingPunct="1"/>
            <a:r>
              <a:rPr lang="nl-NL" altLang="nl-NL" sz="4000" dirty="0">
                <a:solidFill>
                  <a:srgbClr val="54BD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§7.1 Wat doet de overheid?</a:t>
            </a:r>
          </a:p>
        </p:txBody>
      </p:sp>
      <p:sp>
        <p:nvSpPr>
          <p:cNvPr id="13316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nl-NL" sz="1000" dirty="0">
                <a:solidFill>
                  <a:srgbClr val="898989"/>
                </a:solidFill>
                <a:cs typeface="Arial" panose="020B0604020202020204" pitchFamily="34" charset="0"/>
              </a:rPr>
              <a:t>© Noordhoff Uitgevers 2015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061075"/>
            <a:ext cx="2009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D:\Pincode - 6e editie\Pincode - vmbo bb\ICT\Leerjaar 3\verkleind-beeld-Pincode-3gt\verkleind-beeld-Pincode-3gt\7 - hoofdstuk 7\80828E9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14" y="2238374"/>
            <a:ext cx="5246171" cy="327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4215340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nl-NL" altLang="nl-NL" sz="3600" dirty="0">
                <a:solidFill>
                  <a:srgbClr val="54BDF2"/>
                </a:solidFill>
              </a:rPr>
              <a:t>Centrale overheid</a:t>
            </a:r>
          </a:p>
        </p:txBody>
      </p:sp>
      <p:sp>
        <p:nvSpPr>
          <p:cNvPr id="10244" name="Tekstvak 10"/>
          <p:cNvSpPr txBox="1">
            <a:spLocks noChangeArrowheads="1"/>
          </p:cNvSpPr>
          <p:nvPr/>
        </p:nvSpPr>
        <p:spPr bwMode="auto">
          <a:xfrm>
            <a:off x="827088" y="2852738"/>
            <a:ext cx="79216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sz="2800">
              <a:latin typeface="Corbel" panose="020B0503020204020204" pitchFamily="34" charset="0"/>
            </a:endParaRPr>
          </a:p>
          <a:p>
            <a:pPr eaLnBrk="1" hangingPunct="1"/>
            <a:endParaRPr lang="nl-NL" altLang="nl-NL" sz="1800">
              <a:latin typeface="Corbel" panose="020B0503020204020204" pitchFamily="34" charset="0"/>
            </a:endParaRPr>
          </a:p>
        </p:txBody>
      </p:sp>
      <p:sp>
        <p:nvSpPr>
          <p:cNvPr id="10246" name="Rechthoek 9"/>
          <p:cNvSpPr>
            <a:spLocks noChangeArrowheads="1"/>
          </p:cNvSpPr>
          <p:nvPr/>
        </p:nvSpPr>
        <p:spPr bwMode="auto">
          <a:xfrm>
            <a:off x="611187" y="1268760"/>
            <a:ext cx="79216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nl-NL" dirty="0"/>
              <a:t>De overheid, de Rijksoverheid of </a:t>
            </a:r>
            <a:r>
              <a:rPr lang="nl-NL" i="1" dirty="0"/>
              <a:t>het Rijk </a:t>
            </a:r>
            <a:r>
              <a:rPr lang="nl-NL" dirty="0"/>
              <a:t>zijn verschillende benamingen voor </a:t>
            </a:r>
            <a:r>
              <a:rPr lang="nl-NL" i="1" dirty="0"/>
              <a:t>de centrale overheid</a:t>
            </a:r>
            <a:r>
              <a:rPr lang="nl-NL" dirty="0"/>
              <a:t>.</a:t>
            </a:r>
          </a:p>
          <a:p>
            <a:pPr marL="0" indent="0" eaLnBrk="1" hangingPunct="1"/>
            <a:endParaRPr lang="nl-NL" altLang="nl-NL" dirty="0"/>
          </a:p>
          <a:p>
            <a:pPr marL="0" indent="0" eaLnBrk="1" hangingPunct="1"/>
            <a:r>
              <a:rPr lang="nl-NL" altLang="nl-NL" dirty="0"/>
              <a:t>Het Rijk houdt zich bezig met taken die voor heel Nederland gelden. Bijvoorbeeld het maken van wetten die voor iedereen gelden.</a:t>
            </a:r>
          </a:p>
          <a:p>
            <a:pPr marL="0" indent="0" eaLnBrk="1" hangingPunct="1"/>
            <a:r>
              <a:rPr lang="nl-NL" dirty="0"/>
              <a:t>De ministers vormen het bestuur van het Rijk. Zij regelen vanuit Den Haag zaken die voor het hele land van belang zijn. </a:t>
            </a:r>
          </a:p>
          <a:p>
            <a:pPr marL="0" indent="0" eaLnBrk="1" hangingPunct="1"/>
            <a:r>
              <a:rPr lang="nl-NL" dirty="0"/>
              <a:t>De Tweede Kamer moet de plannen van de ministers goedkeuren en controleren. De leden van de Tweede Kamer worden gekozen door de burgers.</a:t>
            </a:r>
            <a:endParaRPr lang="nl-NL" altLang="nl-NL" dirty="0"/>
          </a:p>
        </p:txBody>
      </p:sp>
      <p:sp>
        <p:nvSpPr>
          <p:cNvPr id="10248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1000" dirty="0">
                <a:solidFill>
                  <a:srgbClr val="898989"/>
                </a:solidFill>
              </a:rPr>
              <a:t>© Noordhoff Uitgevers 2015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061075"/>
            <a:ext cx="2009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134383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nl-NL" altLang="nl-NL" sz="3600" dirty="0">
                <a:solidFill>
                  <a:srgbClr val="54BDF2"/>
                </a:solidFill>
              </a:rPr>
              <a:t>Overheidsmaatregelen</a:t>
            </a:r>
          </a:p>
        </p:txBody>
      </p:sp>
      <p:sp>
        <p:nvSpPr>
          <p:cNvPr id="11268" name="Tekstvak 8"/>
          <p:cNvSpPr txBox="1">
            <a:spLocks noChangeArrowheads="1"/>
          </p:cNvSpPr>
          <p:nvPr/>
        </p:nvSpPr>
        <p:spPr bwMode="auto">
          <a:xfrm>
            <a:off x="584200" y="1692275"/>
            <a:ext cx="7705725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sz="2000" dirty="0"/>
              <a:t>Veel maatregelen van de overheid hebben te maken met de economie. Bijvoorbeeld: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b="1" dirty="0"/>
              <a:t>Investeren in een goede </a:t>
            </a:r>
            <a:r>
              <a:rPr lang="nl-NL" sz="2000" b="1" i="1" dirty="0"/>
              <a:t>infrastructuur</a:t>
            </a:r>
            <a:r>
              <a:rPr lang="nl-NL" sz="2000" b="1" dirty="0"/>
              <a:t>,</a:t>
            </a:r>
            <a:r>
              <a:rPr lang="nl-NL" sz="2000" dirty="0"/>
              <a:t> waardoor bedrijven hun producten kunnen aan- en afvoeren en goed met elkaar kunnen communiceren.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b="1" i="1" dirty="0"/>
              <a:t>Subsidie</a:t>
            </a:r>
            <a:r>
              <a:rPr lang="nl-NL" sz="2000" b="1" dirty="0"/>
              <a:t> geven om activiteiten te stimuleren. </a:t>
            </a:r>
            <a:r>
              <a:rPr lang="nl-NL" sz="2000" dirty="0"/>
              <a:t>Een subsidie</a:t>
            </a:r>
            <a:r>
              <a:rPr lang="nl-NL" sz="2000" i="1" dirty="0"/>
              <a:t> </a:t>
            </a:r>
            <a:r>
              <a:rPr lang="nl-NL" sz="2000" dirty="0"/>
              <a:t>is een financiële bijdrage om burgers/bedrijven te steunen. Bijvoorbeeld subsidie om een nieuwe productiemethode of nieuwe producten te ontwikkelen. Zo’n vernieuwing noem je een </a:t>
            </a:r>
            <a:r>
              <a:rPr lang="nl-NL" sz="2000" i="1" dirty="0"/>
              <a:t>innovatie</a:t>
            </a:r>
            <a:r>
              <a:rPr lang="nl-NL" sz="20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b="1" i="1" dirty="0"/>
              <a:t>Heffingen</a:t>
            </a:r>
            <a:r>
              <a:rPr lang="nl-NL" sz="2000" b="1" dirty="0"/>
              <a:t> opleggen om ongewenste activiteiten van bedrijven af te remmen</a:t>
            </a:r>
            <a:r>
              <a:rPr lang="nl-NL" sz="2000" dirty="0"/>
              <a:t>. Een heffing is een bedrag dat je aan de overheid moet betalen. Bijvoorbeeld milieuheffingen voor bedrijven die veel milieuvervuiling veroorzaken.</a:t>
            </a:r>
          </a:p>
          <a:p>
            <a:endParaRPr lang="nl-NL" sz="2000" dirty="0"/>
          </a:p>
        </p:txBody>
      </p:sp>
      <p:sp>
        <p:nvSpPr>
          <p:cNvPr id="11271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1000" dirty="0">
                <a:solidFill>
                  <a:srgbClr val="898989"/>
                </a:solidFill>
              </a:rPr>
              <a:t>© Noordhoff Uitgevers 2015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061075"/>
            <a:ext cx="2009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nl-NL" altLang="nl-NL" sz="3600" dirty="0">
                <a:solidFill>
                  <a:srgbClr val="54BDF2"/>
                </a:solidFill>
              </a:rPr>
              <a:t>Overheidsmaatregelen </a:t>
            </a:r>
          </a:p>
        </p:txBody>
      </p:sp>
      <p:sp>
        <p:nvSpPr>
          <p:cNvPr id="11268" name="Tekstvak 8"/>
          <p:cNvSpPr txBox="1">
            <a:spLocks noChangeArrowheads="1"/>
          </p:cNvSpPr>
          <p:nvPr/>
        </p:nvSpPr>
        <p:spPr bwMode="auto">
          <a:xfrm>
            <a:off x="584200" y="1692275"/>
            <a:ext cx="77057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dirty="0"/>
              <a:t>Ook op het gedrag van consumenten heeft de overheid invloed. </a:t>
            </a:r>
          </a:p>
          <a:p>
            <a:r>
              <a:rPr lang="nl-NL" dirty="0"/>
              <a:t>Bijvoorbeeld door: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/>
              <a:t>extra belasting op producten te heffen</a:t>
            </a:r>
            <a:r>
              <a:rPr lang="nl-NL" dirty="0"/>
              <a:t>, zodat die duurder worden en de mensen ze minder kopen. </a:t>
            </a:r>
            <a:br>
              <a:rPr lang="nl-NL" dirty="0"/>
            </a:br>
            <a:r>
              <a:rPr lang="nl-NL" dirty="0"/>
              <a:t>Bijvoorbeeld </a:t>
            </a:r>
            <a:r>
              <a:rPr lang="nl-NL" i="1" dirty="0"/>
              <a:t>energiebelasting </a:t>
            </a:r>
            <a:r>
              <a:rPr lang="nl-NL" dirty="0"/>
              <a:t>op stroom en gas om het energieverbruik af te remmen, </a:t>
            </a:r>
            <a:r>
              <a:rPr lang="nl-NL" i="1" dirty="0"/>
              <a:t>accijns </a:t>
            </a:r>
            <a:r>
              <a:rPr lang="nl-NL" dirty="0"/>
              <a:t>om het verbruik van tabak, alcohol en brandstoffen te verminderen.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/>
              <a:t>voorlichting te geven </a:t>
            </a:r>
            <a:r>
              <a:rPr lang="nl-NL" dirty="0"/>
              <a:t>over de negatieve gevolgen van bijvoorbeeld roken.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/>
              <a:t>verbieden </a:t>
            </a:r>
            <a:r>
              <a:rPr lang="nl-NL" dirty="0"/>
              <a:t>van ongewenst gedrag.</a:t>
            </a:r>
          </a:p>
        </p:txBody>
      </p:sp>
      <p:sp>
        <p:nvSpPr>
          <p:cNvPr id="11271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1000" dirty="0">
                <a:solidFill>
                  <a:srgbClr val="898989"/>
                </a:solidFill>
              </a:rPr>
              <a:t>© Noordhoff Uitgevers 2015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061075"/>
            <a:ext cx="2009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64912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3600" dirty="0">
                <a:solidFill>
                  <a:srgbClr val="54BDF2"/>
                </a:solidFill>
              </a:rPr>
              <a:t>Accijns</a:t>
            </a:r>
          </a:p>
        </p:txBody>
      </p:sp>
      <p:sp>
        <p:nvSpPr>
          <p:cNvPr id="49156" name="Tekstvak 10"/>
          <p:cNvSpPr txBox="1">
            <a:spLocks noChangeArrowheads="1"/>
          </p:cNvSpPr>
          <p:nvPr/>
        </p:nvSpPr>
        <p:spPr bwMode="auto">
          <a:xfrm>
            <a:off x="827088" y="2852738"/>
            <a:ext cx="79216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sz="2800">
              <a:latin typeface="Corbel" panose="020B0503020204020204" pitchFamily="34" charset="0"/>
            </a:endParaRPr>
          </a:p>
          <a:p>
            <a:pPr eaLnBrk="1" hangingPunct="1"/>
            <a:endParaRPr lang="nl-NL" altLang="nl-NL" sz="1800">
              <a:latin typeface="Corbel" panose="020B0503020204020204" pitchFamily="34" charset="0"/>
            </a:endParaRPr>
          </a:p>
        </p:txBody>
      </p:sp>
      <p:sp>
        <p:nvSpPr>
          <p:cNvPr id="10246" name="Rechthoek 9"/>
          <p:cNvSpPr>
            <a:spLocks noChangeArrowheads="1"/>
          </p:cNvSpPr>
          <p:nvPr/>
        </p:nvSpPr>
        <p:spPr bwMode="auto">
          <a:xfrm>
            <a:off x="838200" y="1752600"/>
            <a:ext cx="74056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800" dirty="0"/>
              <a:t>Accijns is een belasting op consumptie- goederen.</a:t>
            </a:r>
          </a:p>
          <a:p>
            <a:pPr eaLnBrk="1" hangingPunct="1">
              <a:buFontTx/>
              <a:buChar char="•"/>
            </a:pPr>
            <a:endParaRPr lang="nl-NL" altLang="nl-NL" sz="2800" dirty="0"/>
          </a:p>
          <a:p>
            <a:pPr eaLnBrk="1" hangingPunct="1"/>
            <a:r>
              <a:rPr lang="nl-NL" altLang="nl-NL" sz="2800" dirty="0"/>
              <a:t>De overheid heft deze belasting om het gebruik van bepaalde goederen af te remmen. </a:t>
            </a:r>
          </a:p>
          <a:p>
            <a:pPr eaLnBrk="1" hangingPunct="1"/>
            <a:r>
              <a:rPr lang="nl-NL" altLang="nl-NL" sz="2800" dirty="0"/>
              <a:t>Denk bijvoorbeeld aan alcohol en tabaksproducten.</a:t>
            </a:r>
          </a:p>
        </p:txBody>
      </p:sp>
      <p:sp>
        <p:nvSpPr>
          <p:cNvPr id="49159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1000" dirty="0">
                <a:solidFill>
                  <a:srgbClr val="898989"/>
                </a:solidFill>
              </a:rPr>
              <a:t>© Noordhoff Uitgevers 2015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061075"/>
            <a:ext cx="2009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nl-NL" altLang="nl-NL" sz="3600" dirty="0">
                <a:solidFill>
                  <a:srgbClr val="54BDF2"/>
                </a:solidFill>
              </a:rPr>
              <a:t>Kartel</a:t>
            </a:r>
          </a:p>
        </p:txBody>
      </p:sp>
      <p:sp>
        <p:nvSpPr>
          <p:cNvPr id="11268" name="Tekstvak 8"/>
          <p:cNvSpPr txBox="1">
            <a:spLocks noChangeArrowheads="1"/>
          </p:cNvSpPr>
          <p:nvPr/>
        </p:nvSpPr>
        <p:spPr bwMode="auto">
          <a:xfrm>
            <a:off x="584200" y="1692275"/>
            <a:ext cx="77057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dirty="0"/>
              <a:t>De overheid wil dat bedrijven met elkaar concurreren, want daar hebben consumenten voordeel van. Toch maken bedrijven soms afspraken om hun onderlinge concurrentie te beperken. </a:t>
            </a:r>
          </a:p>
          <a:p>
            <a:r>
              <a:rPr lang="nl-NL" dirty="0"/>
              <a:t>Ze spreken bijvoorbeeld af dat ze hun producten niet voor minder dan een afgesproken prijs verkopen. </a:t>
            </a:r>
          </a:p>
          <a:p>
            <a:r>
              <a:rPr lang="nl-NL" dirty="0"/>
              <a:t>Die bedrijven vormen dan samen een </a:t>
            </a:r>
            <a:r>
              <a:rPr lang="nl-NL" i="1" dirty="0"/>
              <a:t>kartel</a:t>
            </a:r>
            <a:r>
              <a:rPr lang="nl-NL" dirty="0"/>
              <a:t>. De overheid heeft kartelafspraken </a:t>
            </a:r>
            <a:r>
              <a:rPr lang="nl-NL" b="1" dirty="0"/>
              <a:t>verboden. </a:t>
            </a:r>
          </a:p>
          <a:p>
            <a:r>
              <a:rPr lang="nl-NL" dirty="0"/>
              <a:t>De </a:t>
            </a:r>
            <a:r>
              <a:rPr lang="nl-NL" i="1" dirty="0"/>
              <a:t>ACM </a:t>
            </a:r>
            <a:r>
              <a:rPr lang="nl-NL" dirty="0"/>
              <a:t>(Autoriteit Consument en Markt) houdt daar toezicht op.</a:t>
            </a:r>
          </a:p>
        </p:txBody>
      </p:sp>
      <p:sp>
        <p:nvSpPr>
          <p:cNvPr id="11271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1000" dirty="0">
                <a:solidFill>
                  <a:srgbClr val="898989"/>
                </a:solidFill>
              </a:rPr>
              <a:t>© Noordhoff Uitgevers 2015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061075"/>
            <a:ext cx="2009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3657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nl-NL" altLang="nl-NL" sz="3600" dirty="0">
                <a:solidFill>
                  <a:srgbClr val="54BDF2"/>
                </a:solidFill>
              </a:rPr>
              <a:t>Overheid als eigenaar</a:t>
            </a:r>
          </a:p>
        </p:txBody>
      </p:sp>
      <p:sp>
        <p:nvSpPr>
          <p:cNvPr id="11268" name="Tekstvak 8"/>
          <p:cNvSpPr txBox="1">
            <a:spLocks noChangeArrowheads="1"/>
          </p:cNvSpPr>
          <p:nvPr/>
        </p:nvSpPr>
        <p:spPr bwMode="auto">
          <a:xfrm>
            <a:off x="584200" y="1692275"/>
            <a:ext cx="77057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dirty="0"/>
              <a:t>In enkele gevallen is de overheid (volledig of voor een deel) eigenaar van een bedrijf. Een reden daarvoor is dat zo’n bedrijf voor ons land heel belangrijk is.</a:t>
            </a:r>
          </a:p>
          <a:p>
            <a:r>
              <a:rPr lang="nl-NL" dirty="0"/>
              <a:t>Bovendien is het voor het Rijk aantrekkelijk dat de winst van deze bedrijven in de staatskas terechtkomt.</a:t>
            </a:r>
          </a:p>
        </p:txBody>
      </p:sp>
      <p:sp>
        <p:nvSpPr>
          <p:cNvPr id="11271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1000" dirty="0">
                <a:solidFill>
                  <a:srgbClr val="898989"/>
                </a:solidFill>
              </a:rPr>
              <a:t>© Noordhoff Uitgevers 2015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061075"/>
            <a:ext cx="2009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35079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nl-NL" altLang="nl-NL" sz="3600" dirty="0">
                <a:solidFill>
                  <a:srgbClr val="54BDF2"/>
                </a:solidFill>
              </a:rPr>
              <a:t>Overheid als eigenaar</a:t>
            </a:r>
          </a:p>
        </p:txBody>
      </p:sp>
      <p:sp>
        <p:nvSpPr>
          <p:cNvPr id="11271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1000" dirty="0">
                <a:solidFill>
                  <a:srgbClr val="898989"/>
                </a:solidFill>
              </a:rPr>
              <a:t>© Noordhoff Uitgevers 2015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061075"/>
            <a:ext cx="2009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8229600" cy="237012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11560" y="1267099"/>
            <a:ext cx="77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 moet er staan op de </a:t>
            </a:r>
            <a:r>
              <a:rPr lang="nl-NL"/>
              <a:t>lege plekken?</a:t>
            </a:r>
            <a:endParaRPr lang="nl-NL" dirty="0"/>
          </a:p>
          <a:p>
            <a:r>
              <a:rPr lang="nl-NL" i="1" dirty="0"/>
              <a:t>extra belastingen en heffingen – subsidies – verbieden – voorlichting</a:t>
            </a:r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376987"/>
      </p:ext>
    </p:extLst>
  </p:cSld>
  <p:clrMapOvr>
    <a:masterClrMapping/>
  </p:clrMapOvr>
  <p:transition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CTM_PRESENTATION_ID" val="09000e5e80a84a4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CTM_SLIDE_ID" val="09000e5e80a84cc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CTM_SLIDE_ID" val="09000e5e80a84cb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CTM_SLIDE_ID" val="09000e5e80a84ca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CTM_SLIDE_ID" val="09000e5e80a84c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CTM_SLIDE_ID" val="09000e5e80a84c2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CTM_SLIDE_ID" val="09000e5e80a84cb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CTM_SLIDE_ID" val="09000e5e80a84cb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CTM_SLIDE_ID" val="09000e5e80a84cb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CTM_SLIDE_ID" val="09000e5e80a84cc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CTM_SLIDE_ID" val="09000e5e80a84cc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CTM_SLIDE_ID" val="09000e5e80a84cc5"/>
</p:tagLst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</TotalTime>
  <Words>655</Words>
  <Application>Microsoft Office PowerPoint</Application>
  <PresentationFormat>Diavoorstelling (4:3)</PresentationFormat>
  <Paragraphs>67</Paragraphs>
  <Slides>12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Standaardontwerp</vt:lpstr>
      <vt:lpstr>§7.1 Wat doet de overheid?</vt:lpstr>
      <vt:lpstr>§7.1 Wat doet de overheid?</vt:lpstr>
      <vt:lpstr>Centrale overheid</vt:lpstr>
      <vt:lpstr>Overheidsmaatregelen</vt:lpstr>
      <vt:lpstr>Overheidsmaatregelen </vt:lpstr>
      <vt:lpstr>PowerPoint-presentatie</vt:lpstr>
      <vt:lpstr>Kartel</vt:lpstr>
      <vt:lpstr>Overheid als eigenaar</vt:lpstr>
      <vt:lpstr>Overheid als eigenaar</vt:lpstr>
      <vt:lpstr>Lagere overheden</vt:lpstr>
      <vt:lpstr>De gemeente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rob van der feen</dc:creator>
  <cp:lastModifiedBy>Bijnen, JAM (Johan)</cp:lastModifiedBy>
  <cp:revision>222</cp:revision>
  <dcterms:created xsi:type="dcterms:W3CDTF">2009-03-16T17:34:45Z</dcterms:created>
  <dcterms:modified xsi:type="dcterms:W3CDTF">2020-06-09T09:30:38Z</dcterms:modified>
</cp:coreProperties>
</file>